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t Gupta" initials="RG" lastIdx="1" clrIdx="0">
    <p:extLst>
      <p:ext uri="{19B8F6BF-5375-455C-9EA6-DF929625EA0E}">
        <p15:presenceInfo xmlns:p15="http://schemas.microsoft.com/office/powerpoint/2012/main" userId="dd7758ee4ce550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7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47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tm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libreshot.com/115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Resort_Hotel_Olivean_Shodoshima_Japan01s3.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pexels.com/photo/beach-hotel-jamaica-ocean-237499/" TargetMode="Externa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49CED3A-1914-B0EF-8393-0C285B5DE0C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2">
            <a:extLst>
              <a:ext uri="{FF2B5EF4-FFF2-40B4-BE49-F238E27FC236}">
                <a16:creationId xmlns:a16="http://schemas.microsoft.com/office/drawing/2014/main" id="{865CD842-DCB7-317B-C9CB-33DEC9BD1EA3}"/>
              </a:ext>
            </a:extLst>
          </p:cNvPr>
          <p:cNvSpPr/>
          <p:nvPr/>
        </p:nvSpPr>
        <p:spPr>
          <a:xfrm>
            <a:off x="0" y="0"/>
            <a:ext cx="14630400" cy="8229600"/>
          </a:xfrm>
          <a:prstGeom prst="rect">
            <a:avLst/>
          </a:prstGeom>
          <a:solidFill>
            <a:srgbClr val="F3F3F7">
              <a:alpha val="85000"/>
            </a:srgbClr>
          </a:solidFill>
          <a:ln/>
        </p:spPr>
        <p:txBody>
          <a:bodyPr/>
          <a:lstStyle/>
          <a:p>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84190BB9-6E84-9F90-BF49-2DEBC9EE15EF}"/>
              </a:ext>
            </a:extLst>
          </p:cNvPr>
          <p:cNvPicPr>
            <a:picLocks noChangeAspect="1"/>
          </p:cNvPicPr>
          <p:nvPr/>
        </p:nvPicPr>
        <p:blipFill>
          <a:blip r:embed="rId3"/>
          <a:stretch>
            <a:fillRect/>
          </a:stretch>
        </p:blipFill>
        <p:spPr>
          <a:xfrm>
            <a:off x="85250" y="160690"/>
            <a:ext cx="3991898" cy="2492199"/>
          </a:xfrm>
          <a:prstGeom prst="rect">
            <a:avLst/>
          </a:prstGeom>
        </p:spPr>
      </p:pic>
      <p:sp>
        <p:nvSpPr>
          <p:cNvPr id="11" name="TextBox 10">
            <a:extLst>
              <a:ext uri="{FF2B5EF4-FFF2-40B4-BE49-F238E27FC236}">
                <a16:creationId xmlns:a16="http://schemas.microsoft.com/office/drawing/2014/main" id="{E4E36318-4910-A9D7-26FC-7096ADBEE1C5}"/>
              </a:ext>
            </a:extLst>
          </p:cNvPr>
          <p:cNvSpPr txBox="1"/>
          <p:nvPr/>
        </p:nvSpPr>
        <p:spPr>
          <a:xfrm>
            <a:off x="4162398" y="673348"/>
            <a:ext cx="10026127" cy="1565557"/>
          </a:xfrm>
          <a:prstGeom prst="rect">
            <a:avLst/>
          </a:prstGeom>
          <a:noFill/>
        </p:spPr>
        <p:txBody>
          <a:bodyPr wrap="square" rtlCol="0" anchor="ctr">
            <a:spAutoFit/>
          </a:bodyPr>
          <a:lstStyle/>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DEPARTMENT OF COMPUTER </a:t>
            </a:r>
          </a:p>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ENGINEERING AND APPLICATIONS</a:t>
            </a:r>
            <a:endParaRPr lang="en-IN" sz="4370" b="1" dirty="0">
              <a:effectLst/>
              <a:latin typeface="Playfair Display" panose="00000500000000000000" pitchFamily="2" charset="0"/>
              <a:ea typeface="Times New Roman" panose="02020603050405020304" pitchFamily="18" charset="0"/>
            </a:endParaRPr>
          </a:p>
        </p:txBody>
      </p:sp>
      <p:sp>
        <p:nvSpPr>
          <p:cNvPr id="12" name="TextBox 11">
            <a:extLst>
              <a:ext uri="{FF2B5EF4-FFF2-40B4-BE49-F238E27FC236}">
                <a16:creationId xmlns:a16="http://schemas.microsoft.com/office/drawing/2014/main" id="{EE04A991-7DFD-228C-521D-93F298EB3DC6}"/>
              </a:ext>
            </a:extLst>
          </p:cNvPr>
          <p:cNvSpPr txBox="1"/>
          <p:nvPr/>
        </p:nvSpPr>
        <p:spPr>
          <a:xfrm>
            <a:off x="376518" y="3826934"/>
            <a:ext cx="3416549" cy="2941767"/>
          </a:xfrm>
          <a:prstGeom prst="rect">
            <a:avLst/>
          </a:prstGeom>
          <a:noFill/>
        </p:spPr>
        <p:txBody>
          <a:bodyPr wrap="square" rtlCol="0">
            <a:spAutoFit/>
          </a:bodyPr>
          <a:lstStyle/>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Aditya Dubey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Aditya Faujdar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Aman Garg</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Dhanraj </a:t>
            </a:r>
            <a:r>
              <a:rPr lang="en-IN" sz="2400" b="1" dirty="0" err="1">
                <a:latin typeface="Open Sans" panose="020B0606030504020204" pitchFamily="34" charset="0"/>
                <a:ea typeface="Open Sans" panose="020B0606030504020204" pitchFamily="34" charset="0"/>
                <a:cs typeface="Open Sans" panose="020B0606030504020204" pitchFamily="34" charset="0"/>
              </a:rPr>
              <a:t>Beniwal</a:t>
            </a:r>
            <a:endParaRPr lang="en-IN"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CA2CD80F-AF39-E917-A026-486B31BACADE}"/>
              </a:ext>
            </a:extLst>
          </p:cNvPr>
          <p:cNvSpPr txBox="1"/>
          <p:nvPr/>
        </p:nvSpPr>
        <p:spPr>
          <a:xfrm>
            <a:off x="1032734" y="2796459"/>
            <a:ext cx="12096244" cy="1437317"/>
          </a:xfrm>
          <a:prstGeom prst="rect">
            <a:avLst/>
          </a:prstGeom>
          <a:noFill/>
        </p:spPr>
        <p:txBody>
          <a:bodyPr wrap="square" rtlCol="0" anchor="ctr">
            <a:spAutoFit/>
          </a:bodyPr>
          <a:lstStyle/>
          <a:p>
            <a:r>
              <a:rPr lang="en-US" sz="4370" b="1" dirty="0">
                <a:solidFill>
                  <a:srgbClr val="101014"/>
                </a:solidFill>
                <a:latin typeface="Playfair Display" panose="00000500000000000000" pitchFamily="2" charset="0"/>
                <a:ea typeface="Playfair Display" pitchFamily="34" charset="-122"/>
                <a:cs typeface="Playfair Display" pitchFamily="34" charset="-120"/>
              </a:rPr>
              <a:t>Wanderlust: Your vacation rental website</a:t>
            </a:r>
            <a:endParaRPr lang="en-US" sz="4370" dirty="0">
              <a:latin typeface="Playfair Display" panose="00000500000000000000" pitchFamily="2" charset="0"/>
            </a:endParaRPr>
          </a:p>
          <a:p>
            <a:endParaRPr lang="en-IN" sz="4370" dirty="0">
              <a:latin typeface="Playfair Display" panose="00000500000000000000" pitchFamily="2" charset="0"/>
            </a:endParaRPr>
          </a:p>
        </p:txBody>
      </p:sp>
      <p:pic>
        <p:nvPicPr>
          <p:cNvPr id="5" name="Picture 4">
            <a:extLst>
              <a:ext uri="{FF2B5EF4-FFF2-40B4-BE49-F238E27FC236}">
                <a16:creationId xmlns:a16="http://schemas.microsoft.com/office/drawing/2014/main" id="{8C122DDB-003D-61B5-4BC0-524AFA6980DA}"/>
              </a:ext>
            </a:extLst>
          </p:cNvPr>
          <p:cNvPicPr>
            <a:picLocks noChangeAspect="1"/>
          </p:cNvPicPr>
          <p:nvPr/>
        </p:nvPicPr>
        <p:blipFill>
          <a:blip r:embed="rId4"/>
          <a:stretch>
            <a:fillRect/>
          </a:stretch>
        </p:blipFill>
        <p:spPr>
          <a:xfrm>
            <a:off x="5724022" y="3503222"/>
            <a:ext cx="8437690" cy="4477589"/>
          </a:xfrm>
          <a:prstGeom prst="rect">
            <a:avLst/>
          </a:prstGeom>
        </p:spPr>
      </p:pic>
    </p:spTree>
    <p:extLst>
      <p:ext uri="{BB962C8B-B14F-4D97-AF65-F5344CB8AC3E}">
        <p14:creationId xmlns:p14="http://schemas.microsoft.com/office/powerpoint/2010/main" val="3580028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2325"/>
            <a:ext cx="14630400" cy="8229600"/>
          </a:xfrm>
          <a:prstGeom prst="rect">
            <a:avLst/>
          </a:prstGeom>
          <a:solidFill>
            <a:srgbClr val="F3F3F7"/>
          </a:solidFill>
          <a:ln/>
        </p:spPr>
        <p:txBody>
          <a:bodyPr/>
          <a:lstStyle/>
          <a:p>
            <a:endParaRPr lang="en-IN" dirty="0"/>
          </a:p>
        </p:txBody>
      </p:sp>
      <p:sp>
        <p:nvSpPr>
          <p:cNvPr id="4" name="Text 2"/>
          <p:cNvSpPr/>
          <p:nvPr/>
        </p:nvSpPr>
        <p:spPr>
          <a:xfrm>
            <a:off x="2037993" y="802677"/>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Results</a:t>
            </a:r>
            <a:endParaRPr lang="en-US" sz="4374" dirty="0">
              <a:effectLst>
                <a:outerShdw blurRad="38100" dist="38100" dir="2700000" algn="tl">
                  <a:srgbClr val="000000">
                    <a:alpha val="43137"/>
                  </a:srgbClr>
                </a:outerShdw>
              </a:effectLst>
            </a:endParaRPr>
          </a:p>
        </p:txBody>
      </p:sp>
      <p:sp>
        <p:nvSpPr>
          <p:cNvPr id="6" name="Text 3"/>
          <p:cNvSpPr/>
          <p:nvPr/>
        </p:nvSpPr>
        <p:spPr>
          <a:xfrm>
            <a:off x="2037993" y="4668203"/>
            <a:ext cx="3295888" cy="694373"/>
          </a:xfrm>
          <a:prstGeom prst="rect">
            <a:avLst/>
          </a:prstGeom>
          <a:noFill/>
          <a:ln/>
        </p:spPr>
        <p:txBody>
          <a:bodyPr wrap="square" rtlCol="0" anchor="t"/>
          <a:lstStyle/>
          <a:p>
            <a:pPr marL="0" indent="0" algn="l">
              <a:lnSpc>
                <a:spcPts val="2734"/>
              </a:lnSpc>
              <a:buNone/>
            </a:pP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5237678"/>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8" name="TextBox 7">
            <a:extLst>
              <a:ext uri="{FF2B5EF4-FFF2-40B4-BE49-F238E27FC236}">
                <a16:creationId xmlns:a16="http://schemas.microsoft.com/office/drawing/2014/main" id="{48CEDACE-8C72-30DE-A4BD-91BE1A4EA564}"/>
              </a:ext>
            </a:extLst>
          </p:cNvPr>
          <p:cNvSpPr txBox="1"/>
          <p:nvPr/>
        </p:nvSpPr>
        <p:spPr>
          <a:xfrm>
            <a:off x="879782" y="4860056"/>
            <a:ext cx="12990551" cy="2308324"/>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a:t>
            </a:r>
            <a:r>
              <a:rPr lang="en-US" sz="2400" b="1"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hotel project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aims to provide users with a platform to search for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hotels </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and track prices. The project is designed to be user-friendly and accessible to everyone. With the help of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Wanderlust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users can easily compare prices and find the best deals available. </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The application will also provide notifications when prices change, ensuring that users never miss out on a good </a:t>
            </a:r>
            <a:r>
              <a:rPr lang="en-US" sz="2400" b="0" i="0" dirty="0" err="1">
                <a:effectLst/>
                <a:latin typeface="Open Sans" panose="020B0606030504020204" pitchFamily="34" charset="0"/>
                <a:ea typeface="Open Sans" panose="020B0606030504020204" pitchFamily="34" charset="0"/>
                <a:cs typeface="Open Sans" panose="020B0606030504020204" pitchFamily="34" charset="0"/>
              </a:rPr>
              <a:t>deal.The</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 user can also add there hotels if they want to on the website to start there business and make there hotel more properly.</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E59DA001-103C-9001-0ED1-19E079552D22}"/>
              </a:ext>
            </a:extLst>
          </p:cNvPr>
          <p:cNvPicPr>
            <a:picLocks noChangeAspect="1"/>
          </p:cNvPicPr>
          <p:nvPr/>
        </p:nvPicPr>
        <p:blipFill>
          <a:blip r:embed="rId3"/>
          <a:stretch>
            <a:fillRect/>
          </a:stretch>
        </p:blipFill>
        <p:spPr>
          <a:xfrm>
            <a:off x="1546761" y="1696829"/>
            <a:ext cx="5465572" cy="2900389"/>
          </a:xfrm>
          <a:prstGeom prst="rect">
            <a:avLst/>
          </a:prstGeom>
        </p:spPr>
      </p:pic>
      <p:pic>
        <p:nvPicPr>
          <p:cNvPr id="17" name="Picture 16">
            <a:extLst>
              <a:ext uri="{FF2B5EF4-FFF2-40B4-BE49-F238E27FC236}">
                <a16:creationId xmlns:a16="http://schemas.microsoft.com/office/drawing/2014/main" id="{5911BC1E-DCD1-4EC0-A991-7CA0DCE599C8}"/>
              </a:ext>
            </a:extLst>
          </p:cNvPr>
          <p:cNvPicPr>
            <a:picLocks noChangeAspect="1"/>
          </p:cNvPicPr>
          <p:nvPr/>
        </p:nvPicPr>
        <p:blipFill>
          <a:blip r:embed="rId4"/>
          <a:stretch>
            <a:fillRect/>
          </a:stretch>
        </p:blipFill>
        <p:spPr>
          <a:xfrm>
            <a:off x="8032831" y="1637661"/>
            <a:ext cx="5577070" cy="29595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1773793"/>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Challenges</a:t>
            </a:r>
            <a:r>
              <a:rPr lang="en-US" sz="4374" b="1" dirty="0">
                <a:solidFill>
                  <a:srgbClr val="101014"/>
                </a:solidFill>
                <a:latin typeface="Playfair Display" pitchFamily="34" charset="0"/>
                <a:ea typeface="Playfair Display" pitchFamily="34" charset="-122"/>
                <a:cs typeface="Playfair Display" pitchFamily="34" charset="-120"/>
              </a:rPr>
              <a:t> </a:t>
            </a: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Faced</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2975015"/>
            <a:ext cx="499943" cy="499943"/>
          </a:xfrm>
          <a:prstGeom prst="roundRect">
            <a:avLst>
              <a:gd name="adj" fmla="val 26667"/>
            </a:avLst>
          </a:prstGeom>
          <a:solidFill>
            <a:srgbClr val="E4E4ED"/>
          </a:solidFill>
          <a:ln/>
        </p:spPr>
      </p:sp>
      <p:sp>
        <p:nvSpPr>
          <p:cNvPr id="8" name="Text 5"/>
          <p:cNvSpPr/>
          <p:nvPr/>
        </p:nvSpPr>
        <p:spPr>
          <a:xfrm>
            <a:off x="2223135" y="3016687"/>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9" name="Text 6"/>
          <p:cNvSpPr/>
          <p:nvPr/>
        </p:nvSpPr>
        <p:spPr>
          <a:xfrm>
            <a:off x="2760107" y="3051334"/>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Data Integration</a:t>
            </a:r>
            <a:endParaRPr lang="en-US" sz="2187" dirty="0"/>
          </a:p>
        </p:txBody>
      </p:sp>
      <p:sp>
        <p:nvSpPr>
          <p:cNvPr id="10" name="Text 7"/>
          <p:cNvSpPr/>
          <p:nvPr/>
        </p:nvSpPr>
        <p:spPr>
          <a:xfrm>
            <a:off x="2760107" y="3620691"/>
            <a:ext cx="2647950" cy="2132409"/>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Integrating data from multiple sources  proved to be challenging, but we were able to develop a streamlined process.</a:t>
            </a:r>
            <a:endParaRPr lang="en-US" sz="2000" dirty="0"/>
          </a:p>
        </p:txBody>
      </p:sp>
      <p:sp>
        <p:nvSpPr>
          <p:cNvPr id="11" name="Shape 8"/>
          <p:cNvSpPr/>
          <p:nvPr/>
        </p:nvSpPr>
        <p:spPr>
          <a:xfrm>
            <a:off x="5630228" y="2975015"/>
            <a:ext cx="499943" cy="499943"/>
          </a:xfrm>
          <a:prstGeom prst="roundRect">
            <a:avLst>
              <a:gd name="adj" fmla="val 26667"/>
            </a:avLst>
          </a:prstGeom>
          <a:solidFill>
            <a:srgbClr val="E4E4ED"/>
          </a:solidFill>
          <a:ln/>
        </p:spPr>
      </p:sp>
      <p:sp>
        <p:nvSpPr>
          <p:cNvPr id="12" name="Text 9"/>
          <p:cNvSpPr/>
          <p:nvPr/>
        </p:nvSpPr>
        <p:spPr>
          <a:xfrm>
            <a:off x="5792510" y="3016687"/>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3" name="Text 10"/>
          <p:cNvSpPr/>
          <p:nvPr/>
        </p:nvSpPr>
        <p:spPr>
          <a:xfrm>
            <a:off x="6352342" y="3051334"/>
            <a:ext cx="2647950" cy="694373"/>
          </a:xfrm>
          <a:prstGeom prst="rect">
            <a:avLst/>
          </a:prstGeom>
          <a:noFill/>
          <a:ln/>
        </p:spPr>
        <p:txBody>
          <a:bodyPr wrap="squar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API </a:t>
            </a:r>
            <a:endParaRPr lang="en-US" sz="2187" dirty="0"/>
          </a:p>
        </p:txBody>
      </p:sp>
      <p:sp>
        <p:nvSpPr>
          <p:cNvPr id="14" name="Text 11"/>
          <p:cNvSpPr/>
          <p:nvPr/>
        </p:nvSpPr>
        <p:spPr>
          <a:xfrm>
            <a:off x="6352342" y="3967877"/>
            <a:ext cx="2647950" cy="2132409"/>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Finding free testing APIs and then handling the APIs .</a:t>
            </a:r>
          </a:p>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Connecting with the front – end to show results.</a:t>
            </a:r>
            <a:endParaRPr lang="en-US" sz="2000" dirty="0"/>
          </a:p>
        </p:txBody>
      </p:sp>
      <p:sp>
        <p:nvSpPr>
          <p:cNvPr id="15" name="Shape 12"/>
          <p:cNvSpPr/>
          <p:nvPr/>
        </p:nvSpPr>
        <p:spPr>
          <a:xfrm>
            <a:off x="9222462" y="2975015"/>
            <a:ext cx="499943" cy="499943"/>
          </a:xfrm>
          <a:prstGeom prst="roundRect">
            <a:avLst>
              <a:gd name="adj" fmla="val 26667"/>
            </a:avLst>
          </a:prstGeom>
          <a:solidFill>
            <a:srgbClr val="E4E4ED"/>
          </a:solidFill>
          <a:ln/>
        </p:spPr>
      </p:sp>
      <p:sp>
        <p:nvSpPr>
          <p:cNvPr id="16" name="Text 13"/>
          <p:cNvSpPr/>
          <p:nvPr/>
        </p:nvSpPr>
        <p:spPr>
          <a:xfrm>
            <a:off x="9392364" y="3016687"/>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7" name="Text 14"/>
          <p:cNvSpPr/>
          <p:nvPr/>
        </p:nvSpPr>
        <p:spPr>
          <a:xfrm>
            <a:off x="9944576" y="3051334"/>
            <a:ext cx="2647950" cy="694373"/>
          </a:xfrm>
          <a:prstGeom prst="rect">
            <a:avLst/>
          </a:prstGeom>
          <a:noFill/>
          <a:ln/>
        </p:spPr>
        <p:txBody>
          <a:bodyPr wrap="squar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User Interface Design</a:t>
            </a:r>
            <a:endParaRPr lang="en-US" sz="2187" dirty="0"/>
          </a:p>
        </p:txBody>
      </p:sp>
      <p:sp>
        <p:nvSpPr>
          <p:cNvPr id="18" name="Text 15"/>
          <p:cNvSpPr/>
          <p:nvPr/>
        </p:nvSpPr>
        <p:spPr>
          <a:xfrm>
            <a:off x="9944576" y="3967877"/>
            <a:ext cx="2647950" cy="2487811"/>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Creating a user-friendly interface that was also visually appealing required significant collaboration between our developers and designers.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433"/>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666286"/>
          </a:xfrm>
          <a:prstGeom prst="rect">
            <a:avLst/>
          </a:prstGeom>
        </p:spPr>
      </p:pic>
      <p:sp>
        <p:nvSpPr>
          <p:cNvPr id="5" name="Text 2"/>
          <p:cNvSpPr/>
          <p:nvPr/>
        </p:nvSpPr>
        <p:spPr>
          <a:xfrm>
            <a:off x="2249091" y="3252787"/>
            <a:ext cx="4266128" cy="666512"/>
          </a:xfrm>
          <a:prstGeom prst="rect">
            <a:avLst/>
          </a:prstGeom>
          <a:noFill/>
          <a:ln/>
        </p:spPr>
        <p:txBody>
          <a:bodyPr wrap="none" rtlCol="0" anchor="t"/>
          <a:lstStyle/>
          <a:p>
            <a:pPr marL="0" indent="0">
              <a:lnSpc>
                <a:spcPts val="5249"/>
              </a:lnSpc>
              <a:buNone/>
            </a:pP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Future</a:t>
            </a:r>
            <a:r>
              <a:rPr lang="en-US" sz="4199" b="1" dirty="0">
                <a:solidFill>
                  <a:srgbClr val="101014"/>
                </a:solidFill>
                <a:latin typeface="Playfair Display" pitchFamily="34" charset="0"/>
                <a:ea typeface="Playfair Display" pitchFamily="34" charset="-122"/>
                <a:cs typeface="Playfair Display" pitchFamily="34" charset="-120"/>
              </a:rPr>
              <a:t> </a:t>
            </a: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Work</a:t>
            </a:r>
            <a:endParaRPr lang="en-US" sz="4199" dirty="0">
              <a:effectLst>
                <a:outerShdw blurRad="38100" dist="38100" dir="2700000" algn="tl">
                  <a:srgbClr val="000000">
                    <a:alpha val="43137"/>
                  </a:srgbClr>
                </a:outerShdw>
              </a:effectLst>
            </a:endParaRPr>
          </a:p>
        </p:txBody>
      </p:sp>
      <p:sp>
        <p:nvSpPr>
          <p:cNvPr id="6" name="Shape 3"/>
          <p:cNvSpPr/>
          <p:nvPr/>
        </p:nvSpPr>
        <p:spPr>
          <a:xfrm>
            <a:off x="7293888" y="4239220"/>
            <a:ext cx="42624" cy="3404711"/>
          </a:xfrm>
          <a:prstGeom prst="rect">
            <a:avLst/>
          </a:prstGeom>
          <a:solidFill>
            <a:srgbClr val="E4E4ED"/>
          </a:solidFill>
          <a:ln/>
        </p:spPr>
      </p:sp>
      <p:sp>
        <p:nvSpPr>
          <p:cNvPr id="7" name="Shape 4"/>
          <p:cNvSpPr/>
          <p:nvPr/>
        </p:nvSpPr>
        <p:spPr>
          <a:xfrm>
            <a:off x="7555170" y="4624388"/>
            <a:ext cx="746522" cy="42624"/>
          </a:xfrm>
          <a:prstGeom prst="rect">
            <a:avLst/>
          </a:prstGeom>
          <a:solidFill>
            <a:srgbClr val="E4E4ED"/>
          </a:solidFill>
          <a:ln/>
        </p:spPr>
      </p:sp>
      <p:sp>
        <p:nvSpPr>
          <p:cNvPr id="8" name="Shape 5"/>
          <p:cNvSpPr/>
          <p:nvPr/>
        </p:nvSpPr>
        <p:spPr>
          <a:xfrm>
            <a:off x="7075230" y="4405789"/>
            <a:ext cx="479941" cy="479941"/>
          </a:xfrm>
          <a:prstGeom prst="roundRect">
            <a:avLst>
              <a:gd name="adj" fmla="val 26667"/>
            </a:avLst>
          </a:prstGeom>
          <a:solidFill>
            <a:srgbClr val="E4E4ED"/>
          </a:solidFill>
          <a:ln/>
        </p:spPr>
      </p:sp>
      <p:sp>
        <p:nvSpPr>
          <p:cNvPr id="9" name="Text 6"/>
          <p:cNvSpPr/>
          <p:nvPr/>
        </p:nvSpPr>
        <p:spPr>
          <a:xfrm>
            <a:off x="7254180" y="4445794"/>
            <a:ext cx="12192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1</a:t>
            </a:r>
            <a:endParaRPr lang="en-US" sz="2519" dirty="0"/>
          </a:p>
        </p:txBody>
      </p:sp>
      <p:sp>
        <p:nvSpPr>
          <p:cNvPr id="10" name="Text 7"/>
          <p:cNvSpPr/>
          <p:nvPr/>
        </p:nvSpPr>
        <p:spPr>
          <a:xfrm>
            <a:off x="8488323" y="4452461"/>
            <a:ext cx="3025140" cy="333137"/>
          </a:xfrm>
          <a:prstGeom prst="rect">
            <a:avLst/>
          </a:prstGeom>
          <a:noFill/>
          <a:ln/>
        </p:spPr>
        <p:txBody>
          <a:bodyPr wrap="none" rtlCol="0" anchor="t"/>
          <a:lstStyle/>
          <a:p>
            <a:pPr marL="0" indent="0" algn="l">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Multi-Language Support</a:t>
            </a:r>
            <a:endParaRPr lang="en-US" sz="2100" dirty="0"/>
          </a:p>
        </p:txBody>
      </p:sp>
      <p:sp>
        <p:nvSpPr>
          <p:cNvPr id="11" name="Text 8"/>
          <p:cNvSpPr/>
          <p:nvPr/>
        </p:nvSpPr>
        <p:spPr>
          <a:xfrm>
            <a:off x="8488323" y="4998839"/>
            <a:ext cx="3892987" cy="1024057"/>
          </a:xfrm>
          <a:prstGeom prst="rect">
            <a:avLst/>
          </a:prstGeom>
          <a:noFill/>
          <a:ln/>
        </p:spPr>
        <p:txBody>
          <a:bodyPr wrap="square" rtlCol="0" anchor="t"/>
          <a:lstStyle/>
          <a:p>
            <a:pPr marL="0" indent="0" algn="l">
              <a:lnSpc>
                <a:spcPts val="2687"/>
              </a:lnSpc>
              <a:buNone/>
            </a:pPr>
            <a:r>
              <a:rPr lang="en-US" sz="2000" dirty="0">
                <a:solidFill>
                  <a:srgbClr val="39393C"/>
                </a:solidFill>
                <a:latin typeface="Open Sans" pitchFamily="34" charset="0"/>
                <a:ea typeface="Open Sans" pitchFamily="34" charset="-122"/>
                <a:cs typeface="Open Sans" pitchFamily="34" charset="-120"/>
              </a:rPr>
              <a:t>We plan to implement multilingual support to expand our user base and cater to a wider market.</a:t>
            </a:r>
            <a:endParaRPr lang="en-US" sz="2000" dirty="0"/>
          </a:p>
        </p:txBody>
      </p:sp>
      <p:sp>
        <p:nvSpPr>
          <p:cNvPr id="12" name="Shape 9"/>
          <p:cNvSpPr/>
          <p:nvPr/>
        </p:nvSpPr>
        <p:spPr>
          <a:xfrm>
            <a:off x="6328708" y="5690830"/>
            <a:ext cx="746522" cy="42624"/>
          </a:xfrm>
          <a:prstGeom prst="rect">
            <a:avLst/>
          </a:prstGeom>
          <a:solidFill>
            <a:srgbClr val="E4E4ED"/>
          </a:solidFill>
          <a:ln/>
        </p:spPr>
      </p:sp>
      <p:sp>
        <p:nvSpPr>
          <p:cNvPr id="13" name="Shape 10"/>
          <p:cNvSpPr/>
          <p:nvPr/>
        </p:nvSpPr>
        <p:spPr>
          <a:xfrm>
            <a:off x="7075230" y="5472232"/>
            <a:ext cx="479941" cy="479941"/>
          </a:xfrm>
          <a:prstGeom prst="roundRect">
            <a:avLst>
              <a:gd name="adj" fmla="val 26667"/>
            </a:avLst>
          </a:prstGeom>
          <a:solidFill>
            <a:srgbClr val="E4E4ED"/>
          </a:solidFill>
          <a:ln/>
        </p:spPr>
      </p:sp>
      <p:sp>
        <p:nvSpPr>
          <p:cNvPr id="14" name="Text 11"/>
          <p:cNvSpPr/>
          <p:nvPr/>
        </p:nvSpPr>
        <p:spPr>
          <a:xfrm>
            <a:off x="7231320" y="5512237"/>
            <a:ext cx="16764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2</a:t>
            </a:r>
            <a:endParaRPr lang="en-US" sz="2519" dirty="0"/>
          </a:p>
        </p:txBody>
      </p:sp>
      <p:sp>
        <p:nvSpPr>
          <p:cNvPr id="15" name="Text 12"/>
          <p:cNvSpPr/>
          <p:nvPr/>
        </p:nvSpPr>
        <p:spPr>
          <a:xfrm>
            <a:off x="3734157" y="5518904"/>
            <a:ext cx="2407920" cy="333137"/>
          </a:xfrm>
          <a:prstGeom prst="rect">
            <a:avLst/>
          </a:prstGeom>
          <a:noFill/>
          <a:ln/>
        </p:spPr>
        <p:txBody>
          <a:bodyPr wrap="none" rtlCol="0" anchor="t"/>
          <a:lstStyle/>
          <a:p>
            <a:pPr marL="0" indent="0" algn="r">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Additional Features</a:t>
            </a:r>
            <a:endParaRPr lang="en-US" sz="2100" dirty="0"/>
          </a:p>
        </p:txBody>
      </p:sp>
      <p:sp>
        <p:nvSpPr>
          <p:cNvPr id="16" name="Text 13"/>
          <p:cNvSpPr/>
          <p:nvPr/>
        </p:nvSpPr>
        <p:spPr>
          <a:xfrm>
            <a:off x="2249091" y="6065282"/>
            <a:ext cx="3892987" cy="1365409"/>
          </a:xfrm>
          <a:prstGeom prst="rect">
            <a:avLst/>
          </a:prstGeom>
          <a:noFill/>
          <a:ln/>
        </p:spPr>
        <p:txBody>
          <a:bodyPr wrap="square" rtlCol="0" anchor="t"/>
          <a:lstStyle/>
          <a:p>
            <a:pPr marL="0" indent="0" algn="r">
              <a:lnSpc>
                <a:spcPts val="2687"/>
              </a:lnSpc>
              <a:buNone/>
            </a:pPr>
            <a:r>
              <a:rPr lang="en-US" sz="2000" dirty="0">
                <a:solidFill>
                  <a:srgbClr val="39393C"/>
                </a:solidFill>
                <a:latin typeface="Open Sans" pitchFamily="34" charset="0"/>
                <a:ea typeface="Open Sans" pitchFamily="34" charset="-122"/>
                <a:cs typeface="Open Sans" pitchFamily="34" charset="-120"/>
              </a:rPr>
              <a:t>We aim to add features such as hotel and car rental booking options to further streamline the travel experience for our users.</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645724"/>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Conclusion</a:t>
            </a:r>
            <a:endParaRPr lang="en-US" sz="4374" dirty="0">
              <a:effectLst>
                <a:outerShdw blurRad="38100" dist="38100" dir="2700000" algn="tl">
                  <a:srgbClr val="000000">
                    <a:alpha val="43137"/>
                  </a:srgbClr>
                </a:outerShdw>
              </a:effectLst>
            </a:endParaRPr>
          </a:p>
        </p:txBody>
      </p:sp>
      <p:sp>
        <p:nvSpPr>
          <p:cNvPr id="6" name="Text 3"/>
          <p:cNvSpPr/>
          <p:nvPr/>
        </p:nvSpPr>
        <p:spPr>
          <a:xfrm>
            <a:off x="833199" y="3152438"/>
            <a:ext cx="7477601" cy="3124183"/>
          </a:xfrm>
          <a:prstGeom prst="rect">
            <a:avLst/>
          </a:prstGeom>
          <a:noFill/>
          <a:ln/>
        </p:spPr>
        <p:txBody>
          <a:bodyPr wrap="square" rtlCol="0" anchor="t"/>
          <a:lstStyle/>
          <a:p>
            <a:pPr marL="0" indent="0">
              <a:lnSpc>
                <a:spcPts val="2799"/>
              </a:lnSpc>
              <a:buNone/>
            </a:pPr>
            <a:r>
              <a:rPr lang="en-US" sz="2400" dirty="0">
                <a:solidFill>
                  <a:srgbClr val="39393C"/>
                </a:solidFill>
                <a:latin typeface="Open Sans" pitchFamily="34" charset="0"/>
                <a:ea typeface="Open Sans" pitchFamily="34" charset="-122"/>
                <a:cs typeface="Open Sans" pitchFamily="34" charset="-120"/>
              </a:rPr>
              <a:t>Wanderlust is a revolutionary travel technology platform that redefines the way users discover and book hotels. With its cutting-edge algorithms, user-friendly design, and a wide range of features, wanderlust provides a seamless and stress-free travel experience.</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Shape 3">
            <a:extLst>
              <a:ext uri="{FF2B5EF4-FFF2-40B4-BE49-F238E27FC236}">
                <a16:creationId xmlns:a16="http://schemas.microsoft.com/office/drawing/2014/main" id="{866E2991-A2B5-05C9-8003-229ABCA3ABB5}"/>
              </a:ext>
            </a:extLst>
          </p:cNvPr>
          <p:cNvSpPr/>
          <p:nvPr/>
        </p:nvSpPr>
        <p:spPr>
          <a:xfrm>
            <a:off x="833196" y="3192301"/>
            <a:ext cx="12273201" cy="2826879"/>
          </a:xfrm>
          <a:prstGeom prst="roundRect">
            <a:avLst>
              <a:gd name="adj" fmla="val 7731"/>
            </a:avLst>
          </a:prstGeom>
          <a:solidFill>
            <a:srgbClr val="E4E4ED"/>
          </a:solidFill>
          <a:ln/>
        </p:spPr>
      </p:sp>
      <p:sp>
        <p:nvSpPr>
          <p:cNvPr id="5" name="Text 2"/>
          <p:cNvSpPr/>
          <p:nvPr/>
        </p:nvSpPr>
        <p:spPr>
          <a:xfrm>
            <a:off x="946088" y="1831884"/>
            <a:ext cx="5094265" cy="694373"/>
          </a:xfrm>
          <a:prstGeom prst="rect">
            <a:avLst/>
          </a:prstGeom>
          <a:noFill/>
          <a:ln/>
        </p:spPr>
        <p:txBody>
          <a:bodyPr wrap="none" rtlCol="0" anchor="t"/>
          <a:lstStyle/>
          <a:p>
            <a:pPr marL="0" indent="0">
              <a:lnSpc>
                <a:spcPts val="5468"/>
              </a:lnSpc>
              <a:buNone/>
            </a:pPr>
            <a:r>
              <a:rPr lang="en" sz="4370" b="1" dirty="0">
                <a:solidFill>
                  <a:srgbClr val="000000"/>
                </a:solidFill>
                <a:effectLst>
                  <a:outerShdw blurRad="38100" dist="38100" dir="2700000" algn="tl">
                    <a:srgbClr val="000000">
                      <a:alpha val="43137"/>
                    </a:srgbClr>
                  </a:outerShdw>
                </a:effectLst>
                <a:latin typeface="Playfair Display" panose="020F0502020204030204" pitchFamily="2" charset="0"/>
                <a:ea typeface="Roboto"/>
                <a:cs typeface="Roboto"/>
                <a:sym typeface="Roboto"/>
              </a:rPr>
              <a:t>Acknowledgments</a:t>
            </a:r>
            <a:endParaRPr lang="en-US" sz="4370" b="1" dirty="0">
              <a:effectLst>
                <a:outerShdw blurRad="38100" dist="38100" dir="2700000" algn="tl">
                  <a:srgbClr val="000000">
                    <a:alpha val="43137"/>
                  </a:srgbClr>
                </a:outerShdw>
              </a:effectLst>
              <a:latin typeface="Playfair Display" panose="020F0502020204030204" pitchFamily="2" charset="0"/>
            </a:endParaRPr>
          </a:p>
        </p:txBody>
      </p:sp>
      <p:sp>
        <p:nvSpPr>
          <p:cNvPr id="6" name="Text 3"/>
          <p:cNvSpPr/>
          <p:nvPr/>
        </p:nvSpPr>
        <p:spPr>
          <a:xfrm>
            <a:off x="946088" y="3748790"/>
            <a:ext cx="11787779" cy="1969768"/>
          </a:xfrm>
          <a:prstGeom prst="rect">
            <a:avLst/>
          </a:prstGeom>
          <a:noFill/>
          <a:ln/>
        </p:spPr>
        <p:txBody>
          <a:bodyPr wrap="square" rtlCol="0" anchor="t"/>
          <a:lstStyle/>
          <a:p>
            <a:pPr>
              <a:lnSpc>
                <a:spcPts val="2799"/>
              </a:lnSpc>
            </a:pPr>
            <a:r>
              <a:rPr lang="en-US" sz="2400" dirty="0">
                <a:latin typeface="Open Sans" panose="020B0606030504020204" pitchFamily="34" charset="0"/>
                <a:ea typeface="Open Sans" panose="020B0606030504020204" pitchFamily="34" charset="0"/>
                <a:cs typeface="Open Sans" panose="020B0606030504020204" pitchFamily="34" charset="0"/>
              </a:rPr>
              <a:t>We would like to express our gratitude to all the individuals and organizations who have contributed to the development of AirTracker. Your support and feedback have been invaluable in shaping the features and functionality of our hotel companion app.</a:t>
            </a:r>
          </a:p>
          <a:p>
            <a:pPr marL="0" indent="0">
              <a:lnSpc>
                <a:spcPts val="2799"/>
              </a:lnSpc>
              <a:buNone/>
            </a:pP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10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F8F78188-4A56-AD84-7E7D-6CD56C87355F}"/>
              </a:ext>
            </a:extLst>
          </p:cNvPr>
          <p:cNvSpPr/>
          <p:nvPr/>
        </p:nvSpPr>
        <p:spPr>
          <a:xfrm>
            <a:off x="0" y="0"/>
            <a:ext cx="14630400" cy="8229600"/>
          </a:xfrm>
          <a:prstGeom prst="rect">
            <a:avLst/>
          </a:prstGeom>
          <a:solidFill>
            <a:srgbClr val="F3F3F7"/>
          </a:solidFill>
          <a:ln/>
        </p:spPr>
        <p:txBody>
          <a:bodyPr/>
          <a:lstStyle/>
          <a:p>
            <a:endParaRPr lang="en-IN" dirty="0"/>
          </a:p>
        </p:txBody>
      </p:sp>
      <p:pic>
        <p:nvPicPr>
          <p:cNvPr id="2" name="Image 0" descr="&#10;">
            <a:extLst>
              <a:ext uri="{FF2B5EF4-FFF2-40B4-BE49-F238E27FC236}">
                <a16:creationId xmlns:a16="http://schemas.microsoft.com/office/drawing/2014/main" id="{61761A6A-3303-1B97-CA48-4B49A5F8D9BD}"/>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9C24CE47-100B-92E1-F54D-021C5DA83A77}"/>
              </a:ext>
            </a:extLst>
          </p:cNvPr>
          <p:cNvSpPr txBox="1"/>
          <p:nvPr/>
        </p:nvSpPr>
        <p:spPr>
          <a:xfrm>
            <a:off x="3324113" y="2280621"/>
            <a:ext cx="8477026" cy="369332"/>
          </a:xfrm>
          <a:prstGeom prst="rect">
            <a:avLst/>
          </a:prstGeom>
          <a:noFill/>
        </p:spPr>
        <p:txBody>
          <a:bodyPr wrap="square" rtlCol="0">
            <a:spAutoFit/>
          </a:bodyPr>
          <a:lstStyle/>
          <a:p>
            <a:endParaRPr lang="en-IN" dirty="0"/>
          </a:p>
        </p:txBody>
      </p:sp>
      <p:sp>
        <p:nvSpPr>
          <p:cNvPr id="5" name="Shape 2">
            <a:extLst>
              <a:ext uri="{FF2B5EF4-FFF2-40B4-BE49-F238E27FC236}">
                <a16:creationId xmlns:a16="http://schemas.microsoft.com/office/drawing/2014/main" id="{9EAD21EA-626D-BFA4-4E19-2E414C3DBF34}"/>
              </a:ext>
            </a:extLst>
          </p:cNvPr>
          <p:cNvSpPr/>
          <p:nvPr/>
        </p:nvSpPr>
        <p:spPr>
          <a:xfrm>
            <a:off x="0" y="0"/>
            <a:ext cx="14630400" cy="8229600"/>
          </a:xfrm>
          <a:prstGeom prst="rect">
            <a:avLst/>
          </a:prstGeom>
          <a:solidFill>
            <a:srgbClr val="F3F3F7">
              <a:alpha val="85000"/>
            </a:srgbClr>
          </a:solidFill>
          <a:ln/>
        </p:spPr>
        <p:txBody>
          <a:bodyPr/>
          <a:lstStyle/>
          <a:p>
            <a:endParaRPr lang="en-IN" dirty="0"/>
          </a:p>
        </p:txBody>
      </p:sp>
      <p:pic>
        <p:nvPicPr>
          <p:cNvPr id="10" name="Picture 9">
            <a:extLst>
              <a:ext uri="{FF2B5EF4-FFF2-40B4-BE49-F238E27FC236}">
                <a16:creationId xmlns:a16="http://schemas.microsoft.com/office/drawing/2014/main" id="{8E6853AD-DD72-197E-9CD7-17C481E43F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769" t="24771" r="6562" b="30285"/>
          <a:stretch/>
        </p:blipFill>
        <p:spPr>
          <a:xfrm>
            <a:off x="0" y="1406563"/>
            <a:ext cx="14632509" cy="54164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1580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5" name="Text 2"/>
          <p:cNvSpPr/>
          <p:nvPr/>
        </p:nvSpPr>
        <p:spPr>
          <a:xfrm>
            <a:off x="6319599" y="236668"/>
            <a:ext cx="7477601" cy="2579399"/>
          </a:xfrm>
          <a:prstGeom prst="rect">
            <a:avLst/>
          </a:prstGeom>
          <a:noFill/>
          <a:ln/>
        </p:spPr>
        <p:txBody>
          <a:bodyPr wrap="square" rtlCol="0" anchor="t"/>
          <a:lstStyle/>
          <a:p>
            <a:pPr marL="0" indent="0">
              <a:lnSpc>
                <a:spcPts val="6561"/>
              </a:lnSpc>
              <a:buNone/>
            </a:pPr>
            <a:endParaRPr lang="en-US" sz="5249" dirty="0"/>
          </a:p>
        </p:txBody>
      </p:sp>
      <p:sp>
        <p:nvSpPr>
          <p:cNvPr id="6" name="Text 3"/>
          <p:cNvSpPr/>
          <p:nvPr/>
        </p:nvSpPr>
        <p:spPr>
          <a:xfrm>
            <a:off x="1433455" y="2035936"/>
            <a:ext cx="7065755" cy="1885026"/>
          </a:xfrm>
          <a:prstGeom prst="rect">
            <a:avLst/>
          </a:prstGeom>
          <a:noFill/>
          <a:ln/>
        </p:spPr>
        <p:txBody>
          <a:bodyPr wrap="square" rtlCol="0" anchor="t"/>
          <a:lstStyle/>
          <a:p>
            <a:pPr marL="0" indent="0">
              <a:lnSpc>
                <a:spcPts val="2799"/>
              </a:lnSpc>
              <a:buNone/>
            </a:pPr>
            <a:r>
              <a:rPr lang="en-US" sz="2400" dirty="0">
                <a:solidFill>
                  <a:srgbClr val="39393C"/>
                </a:solidFill>
                <a:latin typeface="Open Sans" panose="020B0606030504020204" pitchFamily="34" charset="0"/>
                <a:ea typeface="Open Sans" panose="020B0606030504020204" pitchFamily="34" charset="0"/>
                <a:cs typeface="Open Sans" panose="020B0606030504020204" pitchFamily="34" charset="0"/>
              </a:rPr>
              <a:t>Introducing Wanderlust, a web application that helps users find affordable hotels and track prices. With a combination of cutting-edge technologies and user-friendly design, Wanderlust is the go-to platform for all your travel needs.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sp>
      <p:sp>
        <p:nvSpPr>
          <p:cNvPr id="9" name="TextBox 8">
            <a:extLst>
              <a:ext uri="{FF2B5EF4-FFF2-40B4-BE49-F238E27FC236}">
                <a16:creationId xmlns:a16="http://schemas.microsoft.com/office/drawing/2014/main" id="{E78C5452-870F-163F-EEC0-DA5025DB3D81}"/>
              </a:ext>
            </a:extLst>
          </p:cNvPr>
          <p:cNvSpPr txBox="1"/>
          <p:nvPr/>
        </p:nvSpPr>
        <p:spPr>
          <a:xfrm>
            <a:off x="1569253" y="1062449"/>
            <a:ext cx="3613295" cy="1437317"/>
          </a:xfrm>
          <a:prstGeom prst="rect">
            <a:avLst/>
          </a:prstGeom>
          <a:noFill/>
        </p:spPr>
        <p:txBody>
          <a:bodyPr wrap="square" rtlCol="0" anchor="b">
            <a:spAutoFit/>
          </a:bodyPr>
          <a:lstStyle/>
          <a:p>
            <a:r>
              <a:rPr lang="en-IN" sz="4370" b="1" dirty="0">
                <a:effectLst>
                  <a:outerShdw blurRad="38100" dist="38100" dir="2700000" algn="tl">
                    <a:srgbClr val="000000">
                      <a:alpha val="43137"/>
                    </a:srgbClr>
                  </a:outerShdw>
                </a:effectLst>
                <a:latin typeface="Playfair Display" panose="00000500000000000000" pitchFamily="2" charset="0"/>
              </a:rPr>
              <a:t>Introduction</a:t>
            </a:r>
          </a:p>
          <a:p>
            <a:endParaRPr lang="en-IN" sz="4370" b="1" dirty="0">
              <a:effectLst>
                <a:outerShdw blurRad="38100" dist="38100" dir="2700000" algn="tl">
                  <a:srgbClr val="000000">
                    <a:alpha val="43137"/>
                  </a:srgbClr>
                </a:outerShdw>
              </a:effectLst>
              <a:latin typeface="Playfair Display" panose="00000500000000000000" pitchFamily="2" charset="0"/>
            </a:endParaRPr>
          </a:p>
        </p:txBody>
      </p:sp>
      <p:sp>
        <p:nvSpPr>
          <p:cNvPr id="11" name="TextBox 10">
            <a:extLst>
              <a:ext uri="{FF2B5EF4-FFF2-40B4-BE49-F238E27FC236}">
                <a16:creationId xmlns:a16="http://schemas.microsoft.com/office/drawing/2014/main" id="{2592BE3F-B8CC-C543-59DE-1E06D9A68B34}"/>
              </a:ext>
            </a:extLst>
          </p:cNvPr>
          <p:cNvSpPr txBox="1"/>
          <p:nvPr/>
        </p:nvSpPr>
        <p:spPr>
          <a:xfrm>
            <a:off x="1461677" y="4430619"/>
            <a:ext cx="7065755" cy="2308324"/>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motivation behind the project is to provide users with a convenient and efficient way to search for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hotels</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and track prices. With the help of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wanderlust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users can easily compare prices and find the best deals available. </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The project is designed to be user-friendly and accessible to everyone</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Shape 4">
            <a:extLst>
              <a:ext uri="{FF2B5EF4-FFF2-40B4-BE49-F238E27FC236}">
                <a16:creationId xmlns:a16="http://schemas.microsoft.com/office/drawing/2014/main" id="{E40A1B7D-E903-ED6B-763C-499749350802}"/>
              </a:ext>
            </a:extLst>
          </p:cNvPr>
          <p:cNvSpPr/>
          <p:nvPr/>
        </p:nvSpPr>
        <p:spPr>
          <a:xfrm>
            <a:off x="933512" y="2035936"/>
            <a:ext cx="499943" cy="499943"/>
          </a:xfrm>
          <a:prstGeom prst="roundRect">
            <a:avLst>
              <a:gd name="adj" fmla="val 26667"/>
            </a:avLst>
          </a:prstGeom>
          <a:solidFill>
            <a:srgbClr val="E4E4ED"/>
          </a:solidFill>
          <a:ln/>
        </p:spPr>
        <p:txBody>
          <a:bodyPr anchor="ctr"/>
          <a:lstStyle/>
          <a:p>
            <a:r>
              <a:rPr lang="en-IN" sz="2000" dirty="0">
                <a:latin typeface="Open Sans" panose="020B0606030504020204" pitchFamily="34" charset="0"/>
                <a:ea typeface="Open Sans" panose="020B0606030504020204" pitchFamily="34" charset="0"/>
                <a:cs typeface="Open Sans" panose="020B0606030504020204" pitchFamily="34" charset="0"/>
              </a:rPr>
              <a:t>1.</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Shape 4">
            <a:extLst>
              <a:ext uri="{FF2B5EF4-FFF2-40B4-BE49-F238E27FC236}">
                <a16:creationId xmlns:a16="http://schemas.microsoft.com/office/drawing/2014/main" id="{B94302C7-EB6E-62F5-44F7-0527DCFCBB8D}"/>
              </a:ext>
            </a:extLst>
          </p:cNvPr>
          <p:cNvSpPr/>
          <p:nvPr/>
        </p:nvSpPr>
        <p:spPr>
          <a:xfrm>
            <a:off x="961734" y="4430619"/>
            <a:ext cx="499943" cy="499943"/>
          </a:xfrm>
          <a:prstGeom prst="roundRect">
            <a:avLst>
              <a:gd name="adj" fmla="val 26667"/>
            </a:avLst>
          </a:prstGeom>
          <a:solidFill>
            <a:srgbClr val="E4E4ED"/>
          </a:solidFill>
          <a:ln/>
        </p:spPr>
        <p:txBody>
          <a:bodyPr/>
          <a:lstStyle/>
          <a:p>
            <a:r>
              <a:rPr lang="en-IN" sz="2100" dirty="0">
                <a:latin typeface="Open Sans" panose="020B0606030504020204" pitchFamily="34" charset="0"/>
                <a:ea typeface="Open Sans" panose="020B0606030504020204" pitchFamily="34" charset="0"/>
                <a:cs typeface="Open Sans" panose="020B0606030504020204" pitchFamily="34" charset="0"/>
              </a:rPr>
              <a:t>2.</a:t>
            </a:r>
          </a:p>
        </p:txBody>
      </p:sp>
      <p:pic>
        <p:nvPicPr>
          <p:cNvPr id="15" name="Picture 14">
            <a:extLst>
              <a:ext uri="{FF2B5EF4-FFF2-40B4-BE49-F238E27FC236}">
                <a16:creationId xmlns:a16="http://schemas.microsoft.com/office/drawing/2014/main" id="{F94C3844-EDE2-0CE8-AC19-04D8F3F1AD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9371391" y="127323"/>
            <a:ext cx="4958066" cy="79633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11575"/>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261348"/>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Objectives</a:t>
            </a:r>
            <a:endParaRPr lang="en-US" sz="4374" dirty="0">
              <a:effectLst>
                <a:outerShdw blurRad="38100" dist="38100" dir="2700000" algn="tl">
                  <a:srgbClr val="000000">
                    <a:alpha val="43137"/>
                  </a:srgbClr>
                </a:outerShdw>
              </a:effectLst>
            </a:endParaRPr>
          </a:p>
        </p:txBody>
      </p:sp>
      <p:sp>
        <p:nvSpPr>
          <p:cNvPr id="6" name="Shape 3"/>
          <p:cNvSpPr/>
          <p:nvPr/>
        </p:nvSpPr>
        <p:spPr>
          <a:xfrm>
            <a:off x="4490799" y="2462570"/>
            <a:ext cx="499943" cy="499943"/>
          </a:xfrm>
          <a:prstGeom prst="roundRect">
            <a:avLst>
              <a:gd name="adj" fmla="val 26667"/>
            </a:avLst>
          </a:prstGeom>
          <a:solidFill>
            <a:srgbClr val="E4E4ED"/>
          </a:solidFill>
          <a:ln/>
        </p:spPr>
      </p:sp>
      <p:sp>
        <p:nvSpPr>
          <p:cNvPr id="7" name="Text 4"/>
          <p:cNvSpPr/>
          <p:nvPr/>
        </p:nvSpPr>
        <p:spPr>
          <a:xfrm>
            <a:off x="4675942" y="2504242"/>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8" name="Text 5"/>
          <p:cNvSpPr/>
          <p:nvPr/>
        </p:nvSpPr>
        <p:spPr>
          <a:xfrm>
            <a:off x="5212913" y="2538889"/>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Affordability</a:t>
            </a:r>
            <a:endParaRPr lang="en-US" sz="2187" dirty="0"/>
          </a:p>
        </p:txBody>
      </p:sp>
      <p:sp>
        <p:nvSpPr>
          <p:cNvPr id="9" name="Text 6"/>
          <p:cNvSpPr/>
          <p:nvPr/>
        </p:nvSpPr>
        <p:spPr>
          <a:xfrm>
            <a:off x="5212913" y="3108246"/>
            <a:ext cx="8584287" cy="355402"/>
          </a:xfrm>
          <a:prstGeom prst="rect">
            <a:avLst/>
          </a:prstGeom>
          <a:noFill/>
          <a:ln/>
        </p:spPr>
        <p:txBody>
          <a:bodyPr wrap="non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Our main objective is to help users find cheap hotels to their desired destinations.</a:t>
            </a:r>
            <a:endParaRPr lang="en-US" sz="1750" dirty="0"/>
          </a:p>
        </p:txBody>
      </p:sp>
      <p:sp>
        <p:nvSpPr>
          <p:cNvPr id="10" name="Shape 7"/>
          <p:cNvSpPr/>
          <p:nvPr/>
        </p:nvSpPr>
        <p:spPr>
          <a:xfrm>
            <a:off x="4490799" y="3859411"/>
            <a:ext cx="499943" cy="499943"/>
          </a:xfrm>
          <a:prstGeom prst="roundRect">
            <a:avLst>
              <a:gd name="adj" fmla="val 26667"/>
            </a:avLst>
          </a:prstGeom>
          <a:solidFill>
            <a:srgbClr val="E4E4ED"/>
          </a:solidFill>
          <a:ln/>
        </p:spPr>
      </p:sp>
      <p:sp>
        <p:nvSpPr>
          <p:cNvPr id="11" name="Text 8"/>
          <p:cNvSpPr/>
          <p:nvPr/>
        </p:nvSpPr>
        <p:spPr>
          <a:xfrm>
            <a:off x="4653082" y="3901083"/>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2" name="Text 9"/>
          <p:cNvSpPr/>
          <p:nvPr/>
        </p:nvSpPr>
        <p:spPr>
          <a:xfrm>
            <a:off x="5212913" y="3935730"/>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Accuracy</a:t>
            </a:r>
            <a:endParaRPr lang="en-US" sz="2187" dirty="0"/>
          </a:p>
        </p:txBody>
      </p:sp>
      <p:sp>
        <p:nvSpPr>
          <p:cNvPr id="13" name="Text 10"/>
          <p:cNvSpPr/>
          <p:nvPr/>
        </p:nvSpPr>
        <p:spPr>
          <a:xfrm>
            <a:off x="5212913" y="4505087"/>
            <a:ext cx="8584287"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We want to ensure that the prices displayed on wanderlust are up-to-date and accurate.</a:t>
            </a:r>
            <a:endParaRPr lang="en-US" sz="1750" dirty="0"/>
          </a:p>
        </p:txBody>
      </p:sp>
      <p:sp>
        <p:nvSpPr>
          <p:cNvPr id="14" name="Shape 11"/>
          <p:cNvSpPr/>
          <p:nvPr/>
        </p:nvSpPr>
        <p:spPr>
          <a:xfrm>
            <a:off x="4490799" y="5611654"/>
            <a:ext cx="499943" cy="499943"/>
          </a:xfrm>
          <a:prstGeom prst="roundRect">
            <a:avLst>
              <a:gd name="adj" fmla="val 26667"/>
            </a:avLst>
          </a:prstGeom>
          <a:solidFill>
            <a:srgbClr val="E4E4ED"/>
          </a:solidFill>
          <a:ln/>
        </p:spPr>
      </p:sp>
      <p:sp>
        <p:nvSpPr>
          <p:cNvPr id="15" name="Text 12"/>
          <p:cNvSpPr/>
          <p:nvPr/>
        </p:nvSpPr>
        <p:spPr>
          <a:xfrm>
            <a:off x="4660702" y="5653326"/>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6" name="Text 13"/>
          <p:cNvSpPr/>
          <p:nvPr/>
        </p:nvSpPr>
        <p:spPr>
          <a:xfrm>
            <a:off x="5212913" y="568797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Convenience</a:t>
            </a:r>
            <a:endParaRPr lang="en-US" sz="2187" dirty="0"/>
          </a:p>
        </p:txBody>
      </p:sp>
      <p:sp>
        <p:nvSpPr>
          <p:cNvPr id="17" name="Text 14"/>
          <p:cNvSpPr/>
          <p:nvPr/>
        </p:nvSpPr>
        <p:spPr>
          <a:xfrm>
            <a:off x="5212913" y="6257330"/>
            <a:ext cx="8584287"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By allowing users to track  prices, we want to make it easier for them to plan their trips in advance.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247650" y="11575"/>
            <a:ext cx="1487805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2027872"/>
            <a:ext cx="4945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Problem Statement</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3055500"/>
            <a:ext cx="3370064" cy="3345299"/>
          </a:xfrm>
          <a:prstGeom prst="roundRect">
            <a:avLst>
              <a:gd name="adj" fmla="val 4238"/>
            </a:avLst>
          </a:prstGeom>
          <a:solidFill>
            <a:srgbClr val="E4E4ED"/>
          </a:solidFill>
          <a:ln/>
        </p:spPr>
        <p:txBody>
          <a:bodyPr/>
          <a:lstStyle/>
          <a:p>
            <a:endParaRPr lang="en-IN"/>
          </a:p>
        </p:txBody>
      </p:sp>
      <p:sp>
        <p:nvSpPr>
          <p:cNvPr id="8" name="Text 5"/>
          <p:cNvSpPr/>
          <p:nvPr/>
        </p:nvSpPr>
        <p:spPr>
          <a:xfrm>
            <a:off x="2260163" y="3277672"/>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The Cost Barrier</a:t>
            </a:r>
            <a:endParaRPr lang="en-US" sz="2187" dirty="0"/>
          </a:p>
        </p:txBody>
      </p:sp>
      <p:sp>
        <p:nvSpPr>
          <p:cNvPr id="9" name="Text 6"/>
          <p:cNvSpPr/>
          <p:nvPr/>
        </p:nvSpPr>
        <p:spPr>
          <a:xfrm>
            <a:off x="2260163" y="3847027"/>
            <a:ext cx="3147894" cy="2132409"/>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Traveling can be prohibitively expensive and many people are unable to take advantage of booking good hotels due to high prices.</a:t>
            </a:r>
            <a:endParaRPr lang="en-US" sz="2250" dirty="0"/>
          </a:p>
        </p:txBody>
      </p:sp>
      <p:sp>
        <p:nvSpPr>
          <p:cNvPr id="10" name="Shape 7"/>
          <p:cNvSpPr/>
          <p:nvPr/>
        </p:nvSpPr>
        <p:spPr>
          <a:xfrm>
            <a:off x="5630228" y="3095009"/>
            <a:ext cx="3500853" cy="3345300"/>
          </a:xfrm>
          <a:prstGeom prst="roundRect">
            <a:avLst>
              <a:gd name="adj" fmla="val 4238"/>
            </a:avLst>
          </a:prstGeom>
          <a:solidFill>
            <a:srgbClr val="E4E4ED"/>
          </a:solidFill>
          <a:ln/>
        </p:spPr>
        <p:txBody>
          <a:bodyPr/>
          <a:lstStyle/>
          <a:p>
            <a:endParaRPr lang="en-IN"/>
          </a:p>
        </p:txBody>
      </p:sp>
      <p:sp>
        <p:nvSpPr>
          <p:cNvPr id="11" name="Text 8"/>
          <p:cNvSpPr/>
          <p:nvPr/>
        </p:nvSpPr>
        <p:spPr>
          <a:xfrm>
            <a:off x="5852398" y="3277672"/>
            <a:ext cx="279654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Information Overload</a:t>
            </a:r>
            <a:endParaRPr lang="en-US" sz="2187" dirty="0"/>
          </a:p>
        </p:txBody>
      </p:sp>
      <p:sp>
        <p:nvSpPr>
          <p:cNvPr id="12" name="Text 9"/>
          <p:cNvSpPr/>
          <p:nvPr/>
        </p:nvSpPr>
        <p:spPr>
          <a:xfrm>
            <a:off x="5852398" y="3847028"/>
            <a:ext cx="3278683" cy="2132409"/>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With so many different hotels and room  options available, it can be overwhelming and time-consuming to find the best deals</a:t>
            </a:r>
            <a:r>
              <a:rPr lang="en-US" sz="2400" dirty="0">
                <a:solidFill>
                  <a:srgbClr val="39393C"/>
                </a:solidFill>
                <a:latin typeface="Open Sans" pitchFamily="34" charset="0"/>
                <a:ea typeface="Open Sans" pitchFamily="34" charset="-122"/>
                <a:cs typeface="Open Sans" pitchFamily="34" charset="-120"/>
              </a:rPr>
              <a:t>.</a:t>
            </a:r>
            <a:endParaRPr lang="en-US" sz="2400" dirty="0"/>
          </a:p>
        </p:txBody>
      </p:sp>
      <p:sp>
        <p:nvSpPr>
          <p:cNvPr id="13" name="Shape 10"/>
          <p:cNvSpPr/>
          <p:nvPr/>
        </p:nvSpPr>
        <p:spPr>
          <a:xfrm>
            <a:off x="9353252" y="3055501"/>
            <a:ext cx="3640259" cy="3345298"/>
          </a:xfrm>
          <a:prstGeom prst="roundRect">
            <a:avLst>
              <a:gd name="adj" fmla="val 4238"/>
            </a:avLst>
          </a:prstGeom>
          <a:solidFill>
            <a:srgbClr val="E4E4ED"/>
          </a:solidFill>
          <a:ln/>
        </p:spPr>
        <p:txBody>
          <a:bodyPr/>
          <a:lstStyle/>
          <a:p>
            <a:endParaRPr lang="en-IN"/>
          </a:p>
        </p:txBody>
      </p:sp>
      <p:sp>
        <p:nvSpPr>
          <p:cNvPr id="14" name="Text 11"/>
          <p:cNvSpPr/>
          <p:nvPr/>
        </p:nvSpPr>
        <p:spPr>
          <a:xfrm>
            <a:off x="9444633" y="3277672"/>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Uncertainty</a:t>
            </a:r>
            <a:endParaRPr lang="en-US" sz="2187" dirty="0"/>
          </a:p>
        </p:txBody>
      </p:sp>
      <p:sp>
        <p:nvSpPr>
          <p:cNvPr id="15" name="Text 12"/>
          <p:cNvSpPr/>
          <p:nvPr/>
        </p:nvSpPr>
        <p:spPr>
          <a:xfrm>
            <a:off x="9595555" y="3847027"/>
            <a:ext cx="3397955" cy="1932883"/>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Prices fluctuate constantly and there is no guarantee that a good deal will be available at a later date.</a:t>
            </a:r>
            <a:endParaRPr lang="en-US" sz="2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60" y="11575"/>
            <a:ext cx="14630400" cy="8229600"/>
          </a:xfrm>
          <a:prstGeom prst="rect">
            <a:avLst/>
          </a:prstGeom>
          <a:solidFill>
            <a:srgbClr val="F3F3F7"/>
          </a:solidFill>
          <a:ln/>
        </p:spPr>
      </p:sp>
      <p:sp>
        <p:nvSpPr>
          <p:cNvPr id="4" name="Text 2"/>
          <p:cNvSpPr/>
          <p:nvPr/>
        </p:nvSpPr>
        <p:spPr>
          <a:xfrm>
            <a:off x="2037993" y="859512"/>
            <a:ext cx="4564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Literature Review</a:t>
            </a:r>
            <a:endParaRPr lang="en-US" sz="4374" dirty="0">
              <a:effectLst>
                <a:outerShdw blurRad="38100" dist="38100" dir="2700000" algn="tl">
                  <a:srgbClr val="000000">
                    <a:alpha val="43137"/>
                  </a:srgbClr>
                </a:outerShdw>
              </a:effectLst>
            </a:endParaRPr>
          </a:p>
        </p:txBody>
      </p:sp>
      <p:sp>
        <p:nvSpPr>
          <p:cNvPr id="6" name="Text 3"/>
          <p:cNvSpPr/>
          <p:nvPr/>
        </p:nvSpPr>
        <p:spPr>
          <a:xfrm>
            <a:off x="2097432" y="1818323"/>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rPr>
              <a:t>Wanderlust</a:t>
            </a:r>
            <a:endParaRPr lang="en-US" sz="2187" dirty="0"/>
          </a:p>
        </p:txBody>
      </p:sp>
      <p:sp>
        <p:nvSpPr>
          <p:cNvPr id="7" name="Text 4"/>
          <p:cNvSpPr/>
          <p:nvPr/>
        </p:nvSpPr>
        <p:spPr>
          <a:xfrm>
            <a:off x="5853756" y="2535912"/>
            <a:ext cx="7715488" cy="1777008"/>
          </a:xfrm>
          <a:prstGeom prst="rect">
            <a:avLst/>
          </a:prstGeom>
          <a:noFill/>
          <a:ln/>
        </p:spPr>
        <p:txBody>
          <a:bodyPr wrap="square" rtlCol="0" anchor="t"/>
          <a:lstStyle/>
          <a:p>
            <a:pPr marL="0" indent="0" algn="l">
              <a:lnSpc>
                <a:spcPts val="2799"/>
              </a:lnSpc>
              <a:buNone/>
            </a:pPr>
            <a:r>
              <a:rPr lang="en-US" sz="2400" dirty="0">
                <a:solidFill>
                  <a:srgbClr val="39393C"/>
                </a:solidFill>
                <a:latin typeface="Open Sans" pitchFamily="34" charset="0"/>
                <a:ea typeface="Open Sans" pitchFamily="34" charset="-122"/>
                <a:cs typeface="Open Sans" pitchFamily="34" charset="-120"/>
              </a:rPr>
              <a:t>Wanderlust is a travel platform that provides stays and hotel booking services. It has a user-friendly interface and displays a wide range of hotel options</a:t>
            </a: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
        <p:nvSpPr>
          <p:cNvPr id="9" name="Text 5"/>
          <p:cNvSpPr/>
          <p:nvPr/>
        </p:nvSpPr>
        <p:spPr>
          <a:xfrm>
            <a:off x="5667137"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4882277"/>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4882277"/>
            <a:ext cx="3296007" cy="2487811"/>
          </a:xfrm>
          <a:prstGeom prst="rect">
            <a:avLst/>
          </a:prstGeom>
          <a:noFill/>
          <a:ln/>
        </p:spPr>
        <p:txBody>
          <a:bodyPr wrap="square" rtlCol="0" anchor="t"/>
          <a:lstStyle/>
          <a:p>
            <a:pPr>
              <a:lnSpc>
                <a:spcPts val="2799"/>
              </a:lnSpc>
            </a:pP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
        <p:nvSpPr>
          <p:cNvPr id="14" name="TextBox 13">
            <a:extLst>
              <a:ext uri="{FF2B5EF4-FFF2-40B4-BE49-F238E27FC236}">
                <a16:creationId xmlns:a16="http://schemas.microsoft.com/office/drawing/2014/main" id="{EC711C7D-380F-DB3E-7BCA-F7F70C30E063}"/>
              </a:ext>
            </a:extLst>
          </p:cNvPr>
          <p:cNvSpPr txBox="1"/>
          <p:nvPr/>
        </p:nvSpPr>
        <p:spPr>
          <a:xfrm>
            <a:off x="2037993" y="4989689"/>
            <a:ext cx="11960229" cy="1569660"/>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gap that the </a:t>
            </a:r>
            <a:r>
              <a:rPr lang="en-US" sz="2400" b="1"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price searching project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is filling is the lack of a convenient and efficient way to search for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rooms</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and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hotel</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prices. With the help of </a:t>
            </a:r>
            <a:r>
              <a:rPr lang="en-US" sz="2400" dirty="0">
                <a:solidFill>
                  <a:srgbClr val="111111"/>
                </a:solidFill>
                <a:latin typeface="Open Sans" panose="020B0606030504020204" pitchFamily="34" charset="0"/>
                <a:ea typeface="Open Sans" panose="020B0606030504020204" pitchFamily="34" charset="0"/>
                <a:cs typeface="Open Sans" panose="020B0606030504020204" pitchFamily="34" charset="0"/>
              </a:rPr>
              <a:t>Wanderlust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users can easily compare prices and find the best deals available.</a:t>
            </a:r>
          </a:p>
          <a:p>
            <a:r>
              <a:rPr lang="en-US" sz="2400" b="0" i="0" dirty="0">
                <a:effectLst/>
                <a:latin typeface="Open Sans" panose="020B0606030504020204" pitchFamily="34" charset="0"/>
                <a:ea typeface="Open Sans" panose="020B0606030504020204" pitchFamily="34" charset="0"/>
                <a:cs typeface="Open Sans" panose="020B0606030504020204" pitchFamily="34" charset="0"/>
              </a:rPr>
              <a:t>The project is designed to be user-friendly and accessible to everyone </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6F148380-0EC9-F97B-B84F-179EE9E2DB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78146" y="2228880"/>
            <a:ext cx="3555855" cy="2630757"/>
          </a:xfrm>
          <a:prstGeom prst="rect">
            <a:avLst/>
          </a:prstGeom>
        </p:spPr>
      </p:pic>
      <p:sp>
        <p:nvSpPr>
          <p:cNvPr id="15" name="TextBox 14">
            <a:extLst>
              <a:ext uri="{FF2B5EF4-FFF2-40B4-BE49-F238E27FC236}">
                <a16:creationId xmlns:a16="http://schemas.microsoft.com/office/drawing/2014/main" id="{C858C265-92CB-8E35-B4CD-DE9D5443F472}"/>
              </a:ext>
            </a:extLst>
          </p:cNvPr>
          <p:cNvSpPr txBox="1"/>
          <p:nvPr/>
        </p:nvSpPr>
        <p:spPr>
          <a:xfrm>
            <a:off x="1143000" y="8218025"/>
            <a:ext cx="13487340" cy="230832"/>
          </a:xfrm>
          <a:prstGeom prst="rect">
            <a:avLst/>
          </a:prstGeom>
          <a:noFill/>
        </p:spPr>
        <p:txBody>
          <a:bodyPr wrap="square" rtlCol="0">
            <a:spAutoFit/>
          </a:bodyPr>
          <a:lstStyle/>
          <a:p>
            <a:r>
              <a:rPr lang="en-IN" sz="900">
                <a:hlinkClick r:id="rId4" tooltip="https://commons.wikimedia.org/wiki/File:Resort_Hotel_Olivean_Shodoshima_Japan01s3.jpg"/>
              </a:rPr>
              <a:t>This Photo</a:t>
            </a:r>
            <a:r>
              <a:rPr lang="en-IN" sz="900"/>
              <a:t> by Unknown Author is licensed under </a:t>
            </a:r>
            <a:r>
              <a:rPr lang="en-IN" sz="900">
                <a:hlinkClick r:id="rId5" tooltip="https://creativecommons.org/licenses/by-sa/3.0/"/>
              </a:rPr>
              <a:t>CC BY-SA</a:t>
            </a:r>
            <a:endParaRPr lang="en-IN"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A986959-3BF9-EA2A-2C47-271BECE62742}"/>
              </a:ext>
            </a:extLst>
          </p:cNvPr>
          <p:cNvPicPr>
            <a:picLocks noChangeAspect="1"/>
          </p:cNvPicPr>
          <p:nvPr/>
        </p:nvPicPr>
        <p:blipFill>
          <a:blip r:embed="rId3"/>
          <a:stretch>
            <a:fillRect/>
          </a:stretch>
        </p:blipFill>
        <p:spPr>
          <a:xfrm>
            <a:off x="350954" y="305797"/>
            <a:ext cx="13928492" cy="73913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037153"/>
            <a:ext cx="518922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System</a:t>
            </a:r>
            <a:r>
              <a:rPr lang="en-US" sz="4374" b="1" dirty="0">
                <a:solidFill>
                  <a:srgbClr val="101014"/>
                </a:solidFill>
                <a:latin typeface="Playfair Display" pitchFamily="34" charset="0"/>
                <a:ea typeface="Playfair Display" pitchFamily="34" charset="-122"/>
                <a:cs typeface="Playfair Display" pitchFamily="34" charset="-120"/>
              </a:rPr>
              <a:t> </a:t>
            </a: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Architecture</a:t>
            </a:r>
            <a:endParaRPr lang="en-US" sz="4374"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037993" y="2175867"/>
            <a:ext cx="3295888" cy="2036921"/>
          </a:xfrm>
          <a:prstGeom prst="rect">
            <a:avLst/>
          </a:prstGeom>
        </p:spPr>
      </p:pic>
      <p:sp>
        <p:nvSpPr>
          <p:cNvPr id="6" name="Text 3"/>
          <p:cNvSpPr/>
          <p:nvPr/>
        </p:nvSpPr>
        <p:spPr>
          <a:xfrm>
            <a:off x="2037993" y="4490442"/>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Client-Side</a:t>
            </a:r>
            <a:endParaRPr lang="en-US" sz="2187" dirty="0"/>
          </a:p>
        </p:txBody>
      </p:sp>
      <p:sp>
        <p:nvSpPr>
          <p:cNvPr id="7" name="Text 4"/>
          <p:cNvSpPr/>
          <p:nvPr/>
        </p:nvSpPr>
        <p:spPr>
          <a:xfrm>
            <a:off x="2037993" y="5059799"/>
            <a:ext cx="3295888" cy="1421606"/>
          </a:xfrm>
          <a:prstGeom prst="rect">
            <a:avLst/>
          </a:prstGeom>
          <a:noFill/>
          <a:ln/>
        </p:spPr>
        <p:txBody>
          <a:bodyPr wrap="square" rtlCol="0" anchor="t"/>
          <a:lstStyle/>
          <a:p>
            <a:pPr marL="0" indent="0" algn="l">
              <a:lnSpc>
                <a:spcPts val="2799"/>
              </a:lnSpc>
              <a:buNone/>
            </a:pPr>
            <a:r>
              <a:rPr lang="en-US" sz="2000" dirty="0">
                <a:solidFill>
                  <a:srgbClr val="39393C"/>
                </a:solidFill>
                <a:latin typeface="Open Sans" pitchFamily="34" charset="0"/>
                <a:ea typeface="Open Sans" pitchFamily="34" charset="-122"/>
                <a:cs typeface="Open Sans" pitchFamily="34" charset="-120"/>
              </a:rPr>
              <a:t>React, HTML, and Bootstrap-CSS provide a seamless user interface and allow users to interact with the application.</a:t>
            </a:r>
            <a:endParaRPr lang="en-US" sz="2000" dirty="0"/>
          </a:p>
        </p:txBody>
      </p:sp>
      <p:pic>
        <p:nvPicPr>
          <p:cNvPr id="8" name="Image 1" descr="preencoded.png"/>
          <p:cNvPicPr>
            <a:picLocks noChangeAspect="1"/>
          </p:cNvPicPr>
          <p:nvPr/>
        </p:nvPicPr>
        <p:blipFill>
          <a:blip r:embed="rId4"/>
          <a:stretch>
            <a:fillRect/>
          </a:stretch>
        </p:blipFill>
        <p:spPr>
          <a:xfrm>
            <a:off x="5667137" y="2175867"/>
            <a:ext cx="3296007" cy="2037040"/>
          </a:xfrm>
          <a:prstGeom prst="rect">
            <a:avLst/>
          </a:prstGeom>
        </p:spPr>
      </p:pic>
      <p:sp>
        <p:nvSpPr>
          <p:cNvPr id="9" name="Text 5"/>
          <p:cNvSpPr/>
          <p:nvPr/>
        </p:nvSpPr>
        <p:spPr>
          <a:xfrm>
            <a:off x="5667137" y="4490561"/>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Server-Side</a:t>
            </a:r>
            <a:endParaRPr lang="en-US" sz="2187" dirty="0"/>
          </a:p>
        </p:txBody>
      </p:sp>
      <p:sp>
        <p:nvSpPr>
          <p:cNvPr id="10" name="Text 6"/>
          <p:cNvSpPr/>
          <p:nvPr/>
        </p:nvSpPr>
        <p:spPr>
          <a:xfrm>
            <a:off x="5667137" y="5059918"/>
            <a:ext cx="3296007" cy="1421606"/>
          </a:xfrm>
          <a:prstGeom prst="rect">
            <a:avLst/>
          </a:prstGeom>
          <a:noFill/>
          <a:ln/>
        </p:spPr>
        <p:txBody>
          <a:bodyPr wrap="square" rtlCol="0" anchor="t"/>
          <a:lstStyle/>
          <a:p>
            <a:pPr marL="0" indent="0" algn="l">
              <a:lnSpc>
                <a:spcPts val="2799"/>
              </a:lnSpc>
              <a:buNone/>
            </a:pPr>
            <a:r>
              <a:rPr lang="en-US" sz="2000" dirty="0">
                <a:solidFill>
                  <a:srgbClr val="39393C"/>
                </a:solidFill>
                <a:latin typeface="Open Sans" pitchFamily="34" charset="0"/>
                <a:ea typeface="Open Sans" pitchFamily="34" charset="-122"/>
                <a:cs typeface="Open Sans" pitchFamily="34" charset="-120"/>
              </a:rPr>
              <a:t>Node.js and </a:t>
            </a:r>
            <a:r>
              <a:rPr lang="en-US" sz="2000" dirty="0" err="1">
                <a:solidFill>
                  <a:srgbClr val="39393C"/>
                </a:solidFill>
                <a:latin typeface="Open Sans" pitchFamily="34" charset="0"/>
                <a:ea typeface="Open Sans" pitchFamily="34" charset="-122"/>
                <a:cs typeface="Open Sans" pitchFamily="34" charset="-120"/>
              </a:rPr>
              <a:t>mongodb</a:t>
            </a:r>
            <a:r>
              <a:rPr lang="en-US" sz="2000" dirty="0">
                <a:solidFill>
                  <a:srgbClr val="39393C"/>
                </a:solidFill>
                <a:latin typeface="Open Sans" pitchFamily="34" charset="0"/>
                <a:ea typeface="Open Sans" pitchFamily="34" charset="-122"/>
                <a:cs typeface="Open Sans" pitchFamily="34" charset="-120"/>
              </a:rPr>
              <a:t> allow for real-time data processing and ensure that users receive up-to-date hotels information.</a:t>
            </a:r>
            <a:endParaRPr lang="en-US" sz="2000" dirty="0"/>
          </a:p>
        </p:txBody>
      </p:sp>
      <p:sp>
        <p:nvSpPr>
          <p:cNvPr id="12" name="Text 7"/>
          <p:cNvSpPr/>
          <p:nvPr/>
        </p:nvSpPr>
        <p:spPr>
          <a:xfrm>
            <a:off x="9296400" y="4490561"/>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5059918"/>
            <a:ext cx="3296007" cy="2132409"/>
          </a:xfrm>
          <a:prstGeom prst="rect">
            <a:avLst/>
          </a:prstGeom>
          <a:noFill/>
          <a:ln/>
        </p:spPr>
        <p:txBody>
          <a:bodyPr wrap="square" rtlCol="0" anchor="t"/>
          <a:lstStyle/>
          <a:p>
            <a:pPr marL="0" indent="0" algn="l">
              <a:lnSpc>
                <a:spcPts val="2799"/>
              </a:lnSpc>
              <a:buNone/>
            </a:pPr>
            <a:endParaRPr lang="en-US" sz="2000" dirty="0"/>
          </a:p>
        </p:txBody>
      </p:sp>
      <p:pic>
        <p:nvPicPr>
          <p:cNvPr id="15" name="Picture 14">
            <a:extLst>
              <a:ext uri="{FF2B5EF4-FFF2-40B4-BE49-F238E27FC236}">
                <a16:creationId xmlns:a16="http://schemas.microsoft.com/office/drawing/2014/main" id="{13EE4A47-2CF3-26B5-3EA5-5AEA7967408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96400" y="0"/>
            <a:ext cx="5337512"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99273"/>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2302788"/>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Implementation</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3504009"/>
            <a:ext cx="499943" cy="499943"/>
          </a:xfrm>
          <a:prstGeom prst="roundRect">
            <a:avLst>
              <a:gd name="adj" fmla="val 26667"/>
            </a:avLst>
          </a:prstGeom>
          <a:solidFill>
            <a:srgbClr val="E4E4ED"/>
          </a:solidFill>
          <a:ln/>
        </p:spPr>
      </p:sp>
      <p:sp>
        <p:nvSpPr>
          <p:cNvPr id="8" name="Text 5"/>
          <p:cNvSpPr/>
          <p:nvPr/>
        </p:nvSpPr>
        <p:spPr>
          <a:xfrm>
            <a:off x="2223135" y="3545681"/>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9" name="Text 6"/>
          <p:cNvSpPr/>
          <p:nvPr/>
        </p:nvSpPr>
        <p:spPr>
          <a:xfrm>
            <a:off x="2760107" y="3580328"/>
            <a:ext cx="227076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Front-end Design</a:t>
            </a:r>
            <a:endParaRPr lang="en-US" sz="2187" dirty="0"/>
          </a:p>
        </p:txBody>
      </p:sp>
      <p:sp>
        <p:nvSpPr>
          <p:cNvPr id="10" name="Text 7"/>
          <p:cNvSpPr/>
          <p:nvPr/>
        </p:nvSpPr>
        <p:spPr>
          <a:xfrm>
            <a:off x="2760107" y="4149685"/>
            <a:ext cx="2647950" cy="1777008"/>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followed the latest design trends and used Bootstrap-CSS to make the interface responsive and visually appealing.</a:t>
            </a:r>
            <a:endParaRPr lang="en-US" sz="2000" dirty="0"/>
          </a:p>
        </p:txBody>
      </p:sp>
      <p:sp>
        <p:nvSpPr>
          <p:cNvPr id="11" name="Shape 8"/>
          <p:cNvSpPr/>
          <p:nvPr/>
        </p:nvSpPr>
        <p:spPr>
          <a:xfrm>
            <a:off x="5630228" y="3504009"/>
            <a:ext cx="499943" cy="499943"/>
          </a:xfrm>
          <a:prstGeom prst="roundRect">
            <a:avLst>
              <a:gd name="adj" fmla="val 26667"/>
            </a:avLst>
          </a:prstGeom>
          <a:solidFill>
            <a:srgbClr val="E4E4ED"/>
          </a:solidFill>
          <a:ln/>
        </p:spPr>
      </p:sp>
      <p:sp>
        <p:nvSpPr>
          <p:cNvPr id="12" name="Text 9"/>
          <p:cNvSpPr/>
          <p:nvPr/>
        </p:nvSpPr>
        <p:spPr>
          <a:xfrm>
            <a:off x="5792510" y="3545681"/>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3" name="Text 10"/>
          <p:cNvSpPr/>
          <p:nvPr/>
        </p:nvSpPr>
        <p:spPr>
          <a:xfrm>
            <a:off x="6352342" y="3580328"/>
            <a:ext cx="231648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Data Management</a:t>
            </a:r>
            <a:endParaRPr lang="en-US" sz="2187" dirty="0"/>
          </a:p>
        </p:txBody>
      </p:sp>
      <p:sp>
        <p:nvSpPr>
          <p:cNvPr id="14" name="Text 11"/>
          <p:cNvSpPr/>
          <p:nvPr/>
        </p:nvSpPr>
        <p:spPr>
          <a:xfrm>
            <a:off x="6352342" y="4149685"/>
            <a:ext cx="2647950" cy="1777008"/>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utilized Mongo </a:t>
            </a:r>
            <a:r>
              <a:rPr lang="en-US" sz="2000" dirty="0" err="1">
                <a:solidFill>
                  <a:srgbClr val="39393C"/>
                </a:solidFill>
                <a:latin typeface="Open Sans" pitchFamily="34" charset="0"/>
                <a:ea typeface="Open Sans" pitchFamily="34" charset="-122"/>
                <a:cs typeface="Open Sans" pitchFamily="34" charset="-120"/>
              </a:rPr>
              <a:t>db</a:t>
            </a:r>
            <a:r>
              <a:rPr lang="en-US" sz="2000" dirty="0">
                <a:solidFill>
                  <a:srgbClr val="39393C"/>
                </a:solidFill>
                <a:latin typeface="Open Sans" pitchFamily="34" charset="0"/>
                <a:ea typeface="Open Sans" pitchFamily="34" charset="-122"/>
                <a:cs typeface="Open Sans" pitchFamily="34" charset="-120"/>
              </a:rPr>
              <a:t> to store and retrieve data in real-time with minimal latency and maximum security.</a:t>
            </a:r>
            <a:endParaRPr lang="en-US" sz="2000" dirty="0"/>
          </a:p>
        </p:txBody>
      </p:sp>
      <p:sp>
        <p:nvSpPr>
          <p:cNvPr id="15" name="Shape 12"/>
          <p:cNvSpPr/>
          <p:nvPr/>
        </p:nvSpPr>
        <p:spPr>
          <a:xfrm>
            <a:off x="9222462" y="3504009"/>
            <a:ext cx="499943" cy="499943"/>
          </a:xfrm>
          <a:prstGeom prst="roundRect">
            <a:avLst>
              <a:gd name="adj" fmla="val 26667"/>
            </a:avLst>
          </a:prstGeom>
          <a:solidFill>
            <a:srgbClr val="E4E4ED"/>
          </a:solidFill>
          <a:ln/>
        </p:spPr>
        <p:txBody>
          <a:bodyPr/>
          <a:lstStyle/>
          <a:p>
            <a:endParaRPr lang="en-IN" dirty="0"/>
          </a:p>
        </p:txBody>
      </p:sp>
      <p:sp>
        <p:nvSpPr>
          <p:cNvPr id="16" name="Text 13"/>
          <p:cNvSpPr/>
          <p:nvPr/>
        </p:nvSpPr>
        <p:spPr>
          <a:xfrm>
            <a:off x="9392364" y="3545681"/>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7" name="Text 14"/>
          <p:cNvSpPr/>
          <p:nvPr/>
        </p:nvSpPr>
        <p:spPr>
          <a:xfrm>
            <a:off x="9944576" y="3580328"/>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rPr>
              <a:t>Server management</a:t>
            </a:r>
            <a:endParaRPr lang="en-US" sz="2187" dirty="0"/>
          </a:p>
        </p:txBody>
      </p:sp>
      <p:sp>
        <p:nvSpPr>
          <p:cNvPr id="18" name="Text 15"/>
          <p:cNvSpPr/>
          <p:nvPr/>
        </p:nvSpPr>
        <p:spPr>
          <a:xfrm>
            <a:off x="9944576" y="4149685"/>
            <a:ext cx="2647950" cy="1421606"/>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used render and git hub to publish the website </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532096"/>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Features</a:t>
            </a:r>
            <a:endParaRPr lang="en-US" sz="4374" dirty="0">
              <a:effectLst>
                <a:outerShdw blurRad="38100" dist="38100" dir="2700000" algn="tl">
                  <a:srgbClr val="000000">
                    <a:alpha val="43137"/>
                  </a:srgbClr>
                </a:outerShdw>
              </a:effectLst>
            </a:endParaRPr>
          </a:p>
        </p:txBody>
      </p:sp>
      <p:sp>
        <p:nvSpPr>
          <p:cNvPr id="5" name="Shape 3"/>
          <p:cNvSpPr/>
          <p:nvPr/>
        </p:nvSpPr>
        <p:spPr>
          <a:xfrm>
            <a:off x="2037993" y="2670810"/>
            <a:ext cx="5166122" cy="1724501"/>
          </a:xfrm>
          <a:prstGeom prst="roundRect">
            <a:avLst>
              <a:gd name="adj" fmla="val 7731"/>
            </a:avLst>
          </a:prstGeom>
          <a:solidFill>
            <a:srgbClr val="E4E4ED"/>
          </a:solidFill>
          <a:ln/>
        </p:spPr>
      </p:sp>
      <p:sp>
        <p:nvSpPr>
          <p:cNvPr id="6" name="Text 4"/>
          <p:cNvSpPr/>
          <p:nvPr/>
        </p:nvSpPr>
        <p:spPr>
          <a:xfrm>
            <a:off x="2260163" y="2892981"/>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Price Checking</a:t>
            </a:r>
            <a:endParaRPr lang="en-US" sz="2187" dirty="0"/>
          </a:p>
        </p:txBody>
      </p:sp>
      <p:sp>
        <p:nvSpPr>
          <p:cNvPr id="7" name="Text 5"/>
          <p:cNvSpPr/>
          <p:nvPr/>
        </p:nvSpPr>
        <p:spPr>
          <a:xfrm>
            <a:off x="2260163" y="3240168"/>
            <a:ext cx="4721781" cy="932974"/>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check the prices of specific destination and compare with other hotels</a:t>
            </a:r>
            <a:endParaRPr lang="en-US" sz="2000" dirty="0"/>
          </a:p>
        </p:txBody>
      </p:sp>
      <p:sp>
        <p:nvSpPr>
          <p:cNvPr id="8" name="Shape 6"/>
          <p:cNvSpPr/>
          <p:nvPr/>
        </p:nvSpPr>
        <p:spPr>
          <a:xfrm>
            <a:off x="7315200" y="2608302"/>
            <a:ext cx="5166122" cy="1724501"/>
          </a:xfrm>
          <a:prstGeom prst="roundRect">
            <a:avLst>
              <a:gd name="adj" fmla="val 7731"/>
            </a:avLst>
          </a:prstGeom>
          <a:solidFill>
            <a:srgbClr val="E4E4ED"/>
          </a:solidFill>
          <a:ln/>
        </p:spPr>
      </p:sp>
      <p:sp>
        <p:nvSpPr>
          <p:cNvPr id="9" name="Text 7"/>
          <p:cNvSpPr/>
          <p:nvPr/>
        </p:nvSpPr>
        <p:spPr>
          <a:xfrm>
            <a:off x="7648456" y="2892981"/>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rPr>
              <a:t>Location </a:t>
            </a:r>
            <a:endParaRPr lang="en-US" sz="2187" dirty="0"/>
          </a:p>
        </p:txBody>
      </p:sp>
      <p:sp>
        <p:nvSpPr>
          <p:cNvPr id="10" name="Text 8"/>
          <p:cNvSpPr/>
          <p:nvPr/>
        </p:nvSpPr>
        <p:spPr>
          <a:xfrm>
            <a:off x="7648456" y="3240168"/>
            <a:ext cx="4721781" cy="764673"/>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see the location by location provided by the map box</a:t>
            </a:r>
            <a:endParaRPr lang="en-US" sz="2000" dirty="0"/>
          </a:p>
        </p:txBody>
      </p:sp>
      <p:sp>
        <p:nvSpPr>
          <p:cNvPr id="11" name="Shape 9"/>
          <p:cNvSpPr/>
          <p:nvPr/>
        </p:nvSpPr>
        <p:spPr>
          <a:xfrm>
            <a:off x="2037993" y="4617482"/>
            <a:ext cx="5166122" cy="2079903"/>
          </a:xfrm>
          <a:prstGeom prst="roundRect">
            <a:avLst>
              <a:gd name="adj" fmla="val 6410"/>
            </a:avLst>
          </a:prstGeom>
          <a:solidFill>
            <a:srgbClr val="E4E4ED"/>
          </a:solidFill>
          <a:ln/>
        </p:spPr>
      </p:sp>
      <p:sp>
        <p:nvSpPr>
          <p:cNvPr id="12" name="Text 10"/>
          <p:cNvSpPr/>
          <p:nvPr/>
        </p:nvSpPr>
        <p:spPr>
          <a:xfrm>
            <a:off x="2260163" y="483965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Price Alerts</a:t>
            </a:r>
            <a:endParaRPr lang="en-US" sz="2187" dirty="0"/>
          </a:p>
        </p:txBody>
      </p:sp>
      <p:sp>
        <p:nvSpPr>
          <p:cNvPr id="13" name="Text 11"/>
          <p:cNvSpPr/>
          <p:nvPr/>
        </p:nvSpPr>
        <p:spPr>
          <a:xfrm>
            <a:off x="2260163" y="5186839"/>
            <a:ext cx="4721781" cy="1288375"/>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set price alerts to receive notifications when fares to their chosen destination drop.</a:t>
            </a:r>
            <a:endParaRPr lang="en-US" sz="2000" dirty="0"/>
          </a:p>
        </p:txBody>
      </p:sp>
      <p:sp>
        <p:nvSpPr>
          <p:cNvPr id="14" name="Shape 12"/>
          <p:cNvSpPr/>
          <p:nvPr/>
        </p:nvSpPr>
        <p:spPr>
          <a:xfrm>
            <a:off x="7426285" y="4617482"/>
            <a:ext cx="5166122" cy="2079903"/>
          </a:xfrm>
          <a:prstGeom prst="roundRect">
            <a:avLst>
              <a:gd name="adj" fmla="val 6410"/>
            </a:avLst>
          </a:prstGeom>
          <a:solidFill>
            <a:srgbClr val="E4E4ED"/>
          </a:solidFill>
          <a:ln/>
        </p:spPr>
      </p:sp>
      <p:sp>
        <p:nvSpPr>
          <p:cNvPr id="15" name="Text 13"/>
          <p:cNvSpPr/>
          <p:nvPr/>
        </p:nvSpPr>
        <p:spPr>
          <a:xfrm>
            <a:off x="7648456" y="483965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Authentication</a:t>
            </a:r>
            <a:endParaRPr lang="en-US" sz="2187" dirty="0"/>
          </a:p>
        </p:txBody>
      </p:sp>
      <p:sp>
        <p:nvSpPr>
          <p:cNvPr id="16" name="Text 14"/>
          <p:cNvSpPr/>
          <p:nvPr/>
        </p:nvSpPr>
        <p:spPr>
          <a:xfrm>
            <a:off x="7648456" y="5186839"/>
            <a:ext cx="4721781" cy="1288375"/>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register / login via their credentials (Emails , Password)</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812</Words>
  <Application>Microsoft Office PowerPoint</Application>
  <PresentationFormat>Custom</PresentationFormat>
  <Paragraphs>97</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Aditya Dubey</cp:lastModifiedBy>
  <cp:revision>6</cp:revision>
  <dcterms:created xsi:type="dcterms:W3CDTF">2023-11-25T19:22:26Z</dcterms:created>
  <dcterms:modified xsi:type="dcterms:W3CDTF">2023-11-29T04:30:10Z</dcterms:modified>
</cp:coreProperties>
</file>